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Layouts/slideLayout5.xml" ContentType="application/vnd.openxmlformats-officedocument.presentationml.slideLayout+xml"/>
  <Override PartName="/ppt/theme/theme4.xml" ContentType="application/vnd.openxmlformats-officedocument.theme+xml"/>
  <Override PartName="/ppt/slideLayouts/slideLayout6.xml" ContentType="application/vnd.openxmlformats-officedocument.presentationml.slideLayout+xml"/>
  <Override PartName="/ppt/theme/theme5.xml" ContentType="application/vnd.openxmlformats-officedocument.theme+xml"/>
  <Override PartName="/ppt/slideLayouts/slideLayout7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95" r:id="rId1"/>
    <p:sldMasterId id="2147483678" r:id="rId2"/>
    <p:sldMasterId id="2147483680" r:id="rId3"/>
    <p:sldMasterId id="2147483683" r:id="rId4"/>
    <p:sldMasterId id="2147483691" r:id="rId5"/>
    <p:sldMasterId id="2147483693" r:id="rId6"/>
  </p:sldMasterIdLst>
  <p:notesMasterIdLst>
    <p:notesMasterId r:id="rId28"/>
  </p:notesMasterIdLst>
  <p:handoutMasterIdLst>
    <p:handoutMasterId r:id="rId29"/>
  </p:handoutMasterIdLst>
  <p:sldIdLst>
    <p:sldId id="256" r:id="rId7"/>
    <p:sldId id="268" r:id="rId8"/>
    <p:sldId id="266" r:id="rId9"/>
    <p:sldId id="609" r:id="rId10"/>
    <p:sldId id="267" r:id="rId11"/>
    <p:sldId id="610" r:id="rId12"/>
    <p:sldId id="612" r:id="rId13"/>
    <p:sldId id="611" r:id="rId14"/>
    <p:sldId id="613" r:id="rId15"/>
    <p:sldId id="614" r:id="rId16"/>
    <p:sldId id="261" r:id="rId17"/>
    <p:sldId id="615" r:id="rId18"/>
    <p:sldId id="616" r:id="rId19"/>
    <p:sldId id="617" r:id="rId20"/>
    <p:sldId id="621" r:id="rId21"/>
    <p:sldId id="622" r:id="rId22"/>
    <p:sldId id="618" r:id="rId23"/>
    <p:sldId id="619" r:id="rId24"/>
    <p:sldId id="620" r:id="rId25"/>
    <p:sldId id="623" r:id="rId26"/>
    <p:sldId id="264" r:id="rId27"/>
  </p:sldIdLst>
  <p:sldSz cx="12192000" cy="6858000"/>
  <p:notesSz cx="12192000" cy="6858000"/>
  <p:defaultTextStyle>
    <a:defPPr>
      <a:defRPr lang="es-A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CAE3D"/>
    <a:srgbClr val="D5312C"/>
    <a:srgbClr val="7979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785"/>
    <p:restoredTop sz="94663"/>
  </p:normalViewPr>
  <p:slideViewPr>
    <p:cSldViewPr>
      <p:cViewPr varScale="1">
        <p:scale>
          <a:sx n="108" d="100"/>
          <a:sy n="108" d="100"/>
        </p:scale>
        <p:origin x="1128" y="10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125" d="100"/>
          <a:sy n="125" d="100"/>
        </p:scale>
        <p:origin x="736" y="16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5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presProps" Target="presProps.xml"/><Relationship Id="rId8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3EDB3F99-DE67-8D45-87CC-55DC13E5055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14EF41A0-23FD-224B-BE29-E1F9BEA8378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755420-37AD-324A-9A11-222B3897DE36}" type="datetimeFigureOut">
              <a:rPr lang="es-AR" smtClean="0"/>
              <a:t>2/12/2019</a:t>
            </a:fld>
            <a:endParaRPr lang="es-AR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623D6C3D-1726-834F-A983-3F7BC6A42A0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9B754280-68C0-984C-B43D-D60629BA981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571AF0-FE75-EB45-B338-E499596691C1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01538441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2C14BF-2432-834C-BE02-F38949A58F44}" type="datetimeFigureOut">
              <a:rPr lang="es-AR" smtClean="0"/>
              <a:t>2/12/2019</a:t>
            </a:fld>
            <a:endParaRPr lang="es-AR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AR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651498-4AB4-924D-862D-3B104683197F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7130217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rátula Inic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B5894A1F-0FA4-6943-AC3C-CA5837A0C8B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57800" y="2209800"/>
            <a:ext cx="6248400" cy="685800"/>
          </a:xfrm>
          <a:prstGeom prst="rect">
            <a:avLst/>
          </a:prstGeom>
        </p:spPr>
        <p:txBody>
          <a:bodyPr/>
          <a:lstStyle>
            <a:lvl1pPr>
              <a:defRPr lang="es-AR" sz="3600" dirty="0">
                <a:solidFill>
                  <a:srgbClr val="5CAE3D"/>
                </a:solidFill>
                <a:latin typeface="UniSansBook" pitchFamily="2" charset="77"/>
              </a:defRPr>
            </a:lvl1pPr>
          </a:lstStyle>
          <a:p>
            <a:pPr lvl="0"/>
            <a:r>
              <a:rPr lang="es-ES" dirty="0"/>
              <a:t>&gt; Nombre Apellido</a:t>
            </a:r>
            <a:endParaRPr lang="es-AR" dirty="0"/>
          </a:p>
        </p:txBody>
      </p:sp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AB054502-AA01-8D4C-937D-0FB1E0DF078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257800" y="2895600"/>
            <a:ext cx="6324600" cy="1600200"/>
          </a:xfrm>
          <a:prstGeom prst="rect">
            <a:avLst/>
          </a:prstGeom>
        </p:spPr>
        <p:txBody>
          <a:bodyPr/>
          <a:lstStyle>
            <a:lvl1pPr>
              <a:defRPr lang="es-AR" sz="3600" dirty="0">
                <a:solidFill>
                  <a:srgbClr val="5CAE3D"/>
                </a:solidFill>
                <a:latin typeface="UniSansBook" pitchFamily="2" charset="77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  <a:buNone/>
            </a:pPr>
            <a:r>
              <a:rPr lang="es-ES" dirty="0"/>
              <a:t>&gt; Nombre Charla</a:t>
            </a:r>
            <a:endParaRPr lang="es-AR" dirty="0"/>
          </a:p>
        </p:txBody>
      </p:sp>
      <p:sp>
        <p:nvSpPr>
          <p:cNvPr id="5" name="Marcador de posición de imagen 12">
            <a:extLst>
              <a:ext uri="{FF2B5EF4-FFF2-40B4-BE49-F238E27FC236}">
                <a16:creationId xmlns:a16="http://schemas.microsoft.com/office/drawing/2014/main" id="{81DDC642-F530-574E-B9A7-7DDB0386BF5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56403" y="1279712"/>
            <a:ext cx="3215641" cy="3215641"/>
          </a:xfrm>
          <a:prstGeom prst="ellipse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25189035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Char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AB26BB-A563-CE41-AAC8-22A06022D2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52600" y="1600200"/>
            <a:ext cx="9677400" cy="1676400"/>
          </a:xfrm>
          <a:prstGeom prst="rect">
            <a:avLst/>
          </a:prstGeom>
        </p:spPr>
        <p:txBody>
          <a:bodyPr/>
          <a:lstStyle>
            <a:lvl1pPr>
              <a:defRPr>
                <a:latin typeface="UniSansBook" pitchFamily="2" charset="77"/>
              </a:defRPr>
            </a:lvl1pPr>
          </a:lstStyle>
          <a:p>
            <a:r>
              <a:rPr lang="es-ES" dirty="0"/>
              <a:t>&gt; Título de la charla</a:t>
            </a:r>
            <a:br>
              <a:rPr lang="es-ES" dirty="0"/>
            </a:br>
            <a:r>
              <a:rPr lang="es-ES" dirty="0"/>
              <a:t>en dos líneas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26304985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Marcador de contenido 10">
            <a:extLst>
              <a:ext uri="{FF2B5EF4-FFF2-40B4-BE49-F238E27FC236}">
                <a16:creationId xmlns:a16="http://schemas.microsoft.com/office/drawing/2014/main" id="{2D3BB222-784C-3144-8FB6-49E2BB372BF7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1981200" y="1828800"/>
            <a:ext cx="5638800" cy="3429000"/>
          </a:xfrm>
          <a:prstGeom prst="rect">
            <a:avLst/>
          </a:prstGeom>
        </p:spPr>
        <p:txBody>
          <a:bodyPr/>
          <a:lstStyle>
            <a:lvl1pPr marL="142875" indent="-142875">
              <a:tabLst/>
              <a:defRPr sz="2000">
                <a:solidFill>
                  <a:srgbClr val="797979"/>
                </a:solidFill>
                <a:latin typeface="UniSansBook" pitchFamily="2" charset="77"/>
              </a:defRPr>
            </a:lvl1pPr>
            <a:lvl2pPr>
              <a:defRPr sz="1800">
                <a:latin typeface="UniSansRegular" pitchFamily="2" charset="77"/>
              </a:defRPr>
            </a:lvl2pPr>
            <a:lvl3pPr>
              <a:defRPr sz="1600">
                <a:latin typeface="UniSansRegular" pitchFamily="2" charset="77"/>
              </a:defRPr>
            </a:lvl3pPr>
            <a:lvl4pPr>
              <a:defRPr sz="1400">
                <a:latin typeface="UniSansRegular" pitchFamily="2" charset="77"/>
              </a:defRPr>
            </a:lvl4pPr>
            <a:lvl5pPr>
              <a:defRPr sz="1400">
                <a:latin typeface="UniSansRegular" pitchFamily="2" charset="77"/>
              </a:defRPr>
            </a:lvl5pPr>
          </a:lstStyle>
          <a:p>
            <a:pPr lvl="0"/>
            <a:r>
              <a:rPr lang="es-ES" dirty="0" err="1"/>
              <a:t>Bullet</a:t>
            </a:r>
            <a:endParaRPr lang="es-ES" dirty="0"/>
          </a:p>
          <a:p>
            <a:pPr lvl="0"/>
            <a:r>
              <a:rPr lang="es-ES" dirty="0" err="1"/>
              <a:t>Bullet</a:t>
            </a:r>
            <a:endParaRPr lang="es-ES" dirty="0"/>
          </a:p>
          <a:p>
            <a:pPr lvl="0"/>
            <a:r>
              <a:rPr lang="es-ES" dirty="0" err="1"/>
              <a:t>Bullet</a:t>
            </a:r>
            <a:endParaRPr lang="es-AR" dirty="0"/>
          </a:p>
        </p:txBody>
      </p:sp>
      <p:sp>
        <p:nvSpPr>
          <p:cNvPr id="13" name="Marcador de posición de imagen 12">
            <a:extLst>
              <a:ext uri="{FF2B5EF4-FFF2-40B4-BE49-F238E27FC236}">
                <a16:creationId xmlns:a16="http://schemas.microsoft.com/office/drawing/2014/main" id="{E71F69AF-5B10-A242-96B2-A96A076A15B1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153400" y="1600200"/>
            <a:ext cx="3657600" cy="365760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AR" dirty="0"/>
              <a:t>Hacé click para buscar y colocar imagen</a:t>
            </a:r>
          </a:p>
        </p:txBody>
      </p:sp>
      <p:sp>
        <p:nvSpPr>
          <p:cNvPr id="14" name="Título 13">
            <a:extLst>
              <a:ext uri="{FF2B5EF4-FFF2-40B4-BE49-F238E27FC236}">
                <a16:creationId xmlns:a16="http://schemas.microsoft.com/office/drawing/2014/main" id="{0F74D1D7-BAD7-E646-86DF-74775C111B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81200" y="762000"/>
            <a:ext cx="5638800" cy="1004888"/>
          </a:xfrm>
          <a:prstGeom prst="rect">
            <a:avLst/>
          </a:prstGeom>
        </p:spPr>
        <p:txBody>
          <a:bodyPr/>
          <a:lstStyle>
            <a:lvl1pPr>
              <a:defRPr sz="3600">
                <a:solidFill>
                  <a:srgbClr val="D5312C"/>
                </a:solidFill>
                <a:latin typeface="UniSansBook" pitchFamily="2" charset="77"/>
              </a:defRPr>
            </a:lvl1pPr>
          </a:lstStyle>
          <a:p>
            <a:r>
              <a:rPr lang="es-ES" dirty="0"/>
              <a:t>&gt; Título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40426035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o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posición de imagen 5">
            <a:extLst>
              <a:ext uri="{FF2B5EF4-FFF2-40B4-BE49-F238E27FC236}">
                <a16:creationId xmlns:a16="http://schemas.microsoft.com/office/drawing/2014/main" id="{0C2ED695-4E97-074A-8656-8124F163ABC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209800" y="762000"/>
            <a:ext cx="8763000" cy="495300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lang="es-AR" dirty="0"/>
              <a:t>Hacé click para buscar y colocar imagen</a:t>
            </a:r>
          </a:p>
        </p:txBody>
      </p:sp>
    </p:spTree>
    <p:extLst>
      <p:ext uri="{BB962C8B-B14F-4D97-AF65-F5344CB8AC3E}">
        <p14:creationId xmlns:p14="http://schemas.microsoft.com/office/powerpoint/2010/main" val="25879445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posición de imagen 5">
            <a:extLst>
              <a:ext uri="{FF2B5EF4-FFF2-40B4-BE49-F238E27FC236}">
                <a16:creationId xmlns:a16="http://schemas.microsoft.com/office/drawing/2014/main" id="{0C2ED695-4E97-074A-8656-8124F163ABC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209800" y="762000"/>
            <a:ext cx="8763000" cy="495300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lang="es-AR" dirty="0"/>
              <a:t>Hacé click para buscar y colocar imagen</a:t>
            </a:r>
          </a:p>
        </p:txBody>
      </p:sp>
    </p:spTree>
    <p:extLst>
      <p:ext uri="{BB962C8B-B14F-4D97-AF65-F5344CB8AC3E}">
        <p14:creationId xmlns:p14="http://schemas.microsoft.com/office/powerpoint/2010/main" val="34382240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C649E4-E4E1-6645-9CCF-9D72A9B6D99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905000" y="2300204"/>
            <a:ext cx="9144000" cy="10525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lang="es-AR" sz="3800" b="0" i="0">
                <a:solidFill>
                  <a:srgbClr val="D5312C"/>
                </a:solidFill>
                <a:latin typeface="UniSansBook" pitchFamily="2" charset="77"/>
                <a:cs typeface="UniSansBook" pitchFamily="2" charset="77"/>
              </a:defRPr>
            </a:lvl1pPr>
          </a:lstStyle>
          <a:p>
            <a:pPr marL="0" lvl="0"/>
            <a:r>
              <a:rPr lang="es-ES" dirty="0"/>
              <a:t>&gt; Carátula con título</a:t>
            </a:r>
            <a:br>
              <a:rPr lang="es-ES" dirty="0"/>
            </a:br>
            <a:r>
              <a:rPr lang="es-ES" dirty="0"/>
              <a:t>en dos líneas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8515441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er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>
            <a:extLst>
              <a:ext uri="{FF2B5EF4-FFF2-40B4-BE49-F238E27FC236}">
                <a16:creationId xmlns:a16="http://schemas.microsoft.com/office/drawing/2014/main" id="{10F33208-D049-A949-AFCE-613E000363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57600" y="3048000"/>
            <a:ext cx="662940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UniSansBook" pitchFamily="2" charset="77"/>
              </a:defRPr>
            </a:lvl1pPr>
          </a:lstStyle>
          <a:p>
            <a:r>
              <a:rPr lang="es-ES" dirty="0"/>
              <a:t>&gt; Carátula Cierre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19065997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5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6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373857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615885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FontTx/>
        <a:buNone/>
        <a:defRPr lang="es-AR" sz="4400" kern="1200" spc="45" dirty="0" smtClean="0">
          <a:solidFill>
            <a:srgbClr val="D82730"/>
          </a:solidFill>
          <a:latin typeface="UniSansRegular" pitchFamily="2" charset="7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855859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97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012026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40791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67198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800" kern="1200">
          <a:solidFill>
            <a:srgbClr val="D5312C"/>
          </a:solidFill>
          <a:latin typeface="UniSansRegular" pitchFamily="2" charset="7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openxmlformats.org/officeDocument/2006/relationships/image" Target="../media/image14.jpe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5" Type="http://schemas.openxmlformats.org/officeDocument/2006/relationships/image" Target="../media/image20.jpe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AAB8BB-5FEE-4D44-8710-7EC3A8FCA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Joaquín Santini</a:t>
            </a:r>
            <a:endParaRPr lang="es-AR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1CDFEAF-6195-DA4B-B63D-EAC6837E00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257800" y="3124200"/>
            <a:ext cx="6324600" cy="1600200"/>
          </a:xfrm>
        </p:spPr>
        <p:txBody>
          <a:bodyPr/>
          <a:lstStyle/>
          <a:p>
            <a:pPr marL="0" indent="0">
              <a:buNone/>
            </a:pPr>
            <a:r>
              <a:rPr lang="es-AR" dirty="0"/>
              <a:t>Transformando Datos en Información (útil)</a:t>
            </a:r>
          </a:p>
        </p:txBody>
      </p:sp>
      <p:pic>
        <p:nvPicPr>
          <p:cNvPr id="5" name="Marcador de posición de imagen 4">
            <a:extLst>
              <a:ext uri="{FF2B5EF4-FFF2-40B4-BE49-F238E27FC236}">
                <a16:creationId xmlns:a16="http://schemas.microsoft.com/office/drawing/2014/main" id="{30094D30-651E-4EC4-897D-C837E442704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3" b="83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0428629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923756DB-0A3B-8548-BA85-E532F8A80389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981200" y="1828800"/>
            <a:ext cx="5638800" cy="3900759"/>
          </a:xfrm>
        </p:spPr>
        <p:txBody>
          <a:bodyPr/>
          <a:lstStyle/>
          <a:p>
            <a:r>
              <a:rPr lang="es-MX" sz="2500" dirty="0"/>
              <a:t>P</a:t>
            </a:r>
            <a:r>
              <a:rPr lang="es-AR" sz="2500" dirty="0" err="1"/>
              <a:t>ower</a:t>
            </a:r>
            <a:r>
              <a:rPr lang="es-AR" sz="2500" dirty="0"/>
              <a:t> BI</a:t>
            </a:r>
          </a:p>
          <a:p>
            <a:endParaRPr lang="es-AR" sz="2500" dirty="0"/>
          </a:p>
          <a:p>
            <a:r>
              <a:rPr lang="es-AR" sz="2500" dirty="0" err="1"/>
              <a:t>Tableau</a:t>
            </a:r>
            <a:endParaRPr lang="es-AR" sz="2500" dirty="0"/>
          </a:p>
          <a:p>
            <a:endParaRPr lang="es-AR" sz="2500" dirty="0"/>
          </a:p>
          <a:p>
            <a:r>
              <a:rPr lang="es-AR" sz="2500" dirty="0"/>
              <a:t>Google Charts (Open </a:t>
            </a:r>
            <a:r>
              <a:rPr lang="es-AR" sz="2500" dirty="0" err="1"/>
              <a:t>Source</a:t>
            </a:r>
            <a:r>
              <a:rPr lang="es-AR" sz="2500" dirty="0"/>
              <a:t>) </a:t>
            </a:r>
            <a:r>
              <a:rPr lang="es-AR" sz="2500" dirty="0">
                <a:sym typeface="Wingdings" panose="05000000000000000000" pitchFamily="2" charset="2"/>
              </a:rPr>
              <a:t> HTML</a:t>
            </a:r>
            <a:endParaRPr lang="es-AR" sz="2500" dirty="0"/>
          </a:p>
          <a:p>
            <a:endParaRPr lang="es-AR" sz="2500" dirty="0"/>
          </a:p>
          <a:p>
            <a:r>
              <a:rPr lang="es-AR" sz="2500" dirty="0"/>
              <a:t>D3 (Open </a:t>
            </a:r>
            <a:r>
              <a:rPr lang="es-AR" sz="2500" dirty="0" err="1"/>
              <a:t>Source</a:t>
            </a:r>
            <a:r>
              <a:rPr lang="es-AR" sz="2500" dirty="0"/>
              <a:t>) </a:t>
            </a:r>
            <a:r>
              <a:rPr lang="es-AR" sz="2500" dirty="0">
                <a:sym typeface="Wingdings" panose="05000000000000000000" pitchFamily="2" charset="2"/>
              </a:rPr>
              <a:t> HTML + </a:t>
            </a:r>
            <a:r>
              <a:rPr lang="es-AR" sz="2500" dirty="0" err="1">
                <a:sym typeface="Wingdings" panose="05000000000000000000" pitchFamily="2" charset="2"/>
              </a:rPr>
              <a:t>Javascript</a:t>
            </a:r>
            <a:endParaRPr lang="es-AR" sz="2500" dirty="0">
              <a:sym typeface="Wingdings" panose="05000000000000000000" pitchFamily="2" charset="2"/>
            </a:endParaRPr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E3680123-73F4-E847-9F9B-8A182F3468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762000"/>
            <a:ext cx="6172200" cy="1004888"/>
          </a:xfrm>
        </p:spPr>
        <p:txBody>
          <a:bodyPr/>
          <a:lstStyle/>
          <a:p>
            <a:r>
              <a:rPr lang="es-MX" sz="3000" dirty="0"/>
              <a:t>Herramientas + utilizadas por un Business </a:t>
            </a:r>
            <a:r>
              <a:rPr lang="es-MX" sz="3000" dirty="0" err="1"/>
              <a:t>Analyst</a:t>
            </a:r>
            <a:endParaRPr lang="es-AR" sz="3000" dirty="0"/>
          </a:p>
        </p:txBody>
      </p:sp>
      <p:pic>
        <p:nvPicPr>
          <p:cNvPr id="14" name="Picture 4" descr="Imagen relacionada">
            <a:extLst>
              <a:ext uri="{FF2B5EF4-FFF2-40B4-BE49-F238E27FC236}">
                <a16:creationId xmlns:a16="http://schemas.microsoft.com/office/drawing/2014/main" id="{5E2A13DA-B79E-44C0-8B99-A4EAE6D4FC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8531" y="2023931"/>
            <a:ext cx="1405069" cy="1405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 descr="Resultado de imagen para tableau logo">
            <a:extLst>
              <a:ext uri="{FF2B5EF4-FFF2-40B4-BE49-F238E27FC236}">
                <a16:creationId xmlns:a16="http://schemas.microsoft.com/office/drawing/2014/main" id="{05F20475-6C65-41F6-9C08-F2D4F2629A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8192" y="1910963"/>
            <a:ext cx="2433808" cy="1670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2" descr="Imagen relacionada">
            <a:extLst>
              <a:ext uri="{FF2B5EF4-FFF2-40B4-BE49-F238E27FC236}">
                <a16:creationId xmlns:a16="http://schemas.microsoft.com/office/drawing/2014/main" id="{C735BDBF-5D5F-487F-82AB-2C77C2FDE9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8530" y="4174650"/>
            <a:ext cx="1405070" cy="1083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8" descr="Imagen relacionada">
            <a:extLst>
              <a:ext uri="{FF2B5EF4-FFF2-40B4-BE49-F238E27FC236}">
                <a16:creationId xmlns:a16="http://schemas.microsoft.com/office/drawing/2014/main" id="{D0355D96-C574-47F8-AA1E-6527747A64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1645" y="4191000"/>
            <a:ext cx="1126901" cy="106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22690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3">
            <a:extLst>
              <a:ext uri="{FF2B5EF4-FFF2-40B4-BE49-F238E27FC236}">
                <a16:creationId xmlns:a16="http://schemas.microsoft.com/office/drawing/2014/main" id="{174DB8C9-54DB-440C-8C88-F9F10083E404}"/>
              </a:ext>
            </a:extLst>
          </p:cNvPr>
          <p:cNvSpPr txBox="1">
            <a:spLocks/>
          </p:cNvSpPr>
          <p:nvPr/>
        </p:nvSpPr>
        <p:spPr>
          <a:xfrm>
            <a:off x="1981200" y="762000"/>
            <a:ext cx="6172200" cy="100488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3000" dirty="0">
                <a:solidFill>
                  <a:srgbClr val="D5312C"/>
                </a:solidFill>
                <a:latin typeface="UniSansBook" pitchFamily="2" charset="77"/>
              </a:rPr>
              <a:t>Ejemplo 1: </a:t>
            </a:r>
            <a:r>
              <a:rPr lang="es-MX" sz="3000" dirty="0" err="1">
                <a:solidFill>
                  <a:srgbClr val="D5312C"/>
                </a:solidFill>
                <a:latin typeface="UniSansBook" pitchFamily="2" charset="77"/>
              </a:rPr>
              <a:t>Dashboard</a:t>
            </a:r>
            <a:endParaRPr lang="es-AR" sz="3000" dirty="0">
              <a:solidFill>
                <a:srgbClr val="D5312C"/>
              </a:solidFill>
              <a:latin typeface="UniSansBook" pitchFamily="2" charset="77"/>
            </a:endParaRPr>
          </a:p>
        </p:txBody>
      </p:sp>
      <p:pic>
        <p:nvPicPr>
          <p:cNvPr id="4" name="Picture 2" descr="Imagen relacionada">
            <a:extLst>
              <a:ext uri="{FF2B5EF4-FFF2-40B4-BE49-F238E27FC236}">
                <a16:creationId xmlns:a16="http://schemas.microsoft.com/office/drawing/2014/main" id="{45B52D1F-A74A-4613-90C7-3B14FAEA06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400" y="533400"/>
            <a:ext cx="2460318" cy="929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4748F155-3CD1-4486-B24B-00BCDAA5E4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1371600"/>
            <a:ext cx="9296401" cy="486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6800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3">
            <a:extLst>
              <a:ext uri="{FF2B5EF4-FFF2-40B4-BE49-F238E27FC236}">
                <a16:creationId xmlns:a16="http://schemas.microsoft.com/office/drawing/2014/main" id="{174DB8C9-54DB-440C-8C88-F9F10083E404}"/>
              </a:ext>
            </a:extLst>
          </p:cNvPr>
          <p:cNvSpPr txBox="1">
            <a:spLocks/>
          </p:cNvSpPr>
          <p:nvPr/>
        </p:nvSpPr>
        <p:spPr>
          <a:xfrm>
            <a:off x="1981200" y="762000"/>
            <a:ext cx="6172200" cy="100488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3000" dirty="0">
                <a:solidFill>
                  <a:srgbClr val="D5312C"/>
                </a:solidFill>
                <a:latin typeface="UniSansBook" pitchFamily="2" charset="77"/>
              </a:rPr>
              <a:t>Ejemplo 2: DP en Python</a:t>
            </a:r>
            <a:endParaRPr lang="es-AR" sz="3000" dirty="0">
              <a:solidFill>
                <a:srgbClr val="D5312C"/>
              </a:solidFill>
              <a:latin typeface="UniSansBook" pitchFamily="2" charset="77"/>
            </a:endParaRPr>
          </a:p>
        </p:txBody>
      </p:sp>
      <p:pic>
        <p:nvPicPr>
          <p:cNvPr id="6" name="Picture 2" descr="Resultado de imagen para jupyter notebook logo">
            <a:extLst>
              <a:ext uri="{FF2B5EF4-FFF2-40B4-BE49-F238E27FC236}">
                <a16:creationId xmlns:a16="http://schemas.microsoft.com/office/drawing/2014/main" id="{83FF1BEE-71DD-4963-8C15-EE087CF48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400" y="228600"/>
            <a:ext cx="2286000" cy="1098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0EF08659-F112-4B93-BE86-8FB28F873E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1219200"/>
            <a:ext cx="9733758" cy="5054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5034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3">
            <a:extLst>
              <a:ext uri="{FF2B5EF4-FFF2-40B4-BE49-F238E27FC236}">
                <a16:creationId xmlns:a16="http://schemas.microsoft.com/office/drawing/2014/main" id="{174DB8C9-54DB-440C-8C88-F9F10083E404}"/>
              </a:ext>
            </a:extLst>
          </p:cNvPr>
          <p:cNvSpPr txBox="1">
            <a:spLocks/>
          </p:cNvSpPr>
          <p:nvPr/>
        </p:nvSpPr>
        <p:spPr>
          <a:xfrm>
            <a:off x="1981200" y="762000"/>
            <a:ext cx="6172200" cy="100488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3000" dirty="0">
                <a:solidFill>
                  <a:srgbClr val="D5312C"/>
                </a:solidFill>
                <a:latin typeface="UniSansBook" pitchFamily="2" charset="77"/>
              </a:rPr>
              <a:t>Ejemplo 2: DP en Python</a:t>
            </a:r>
            <a:endParaRPr lang="es-AR" sz="3000" dirty="0">
              <a:solidFill>
                <a:srgbClr val="D5312C"/>
              </a:solidFill>
              <a:latin typeface="UniSansBook" pitchFamily="2" charset="77"/>
            </a:endParaRPr>
          </a:p>
        </p:txBody>
      </p:sp>
      <p:pic>
        <p:nvPicPr>
          <p:cNvPr id="6" name="Picture 2" descr="Resultado de imagen para jupyter notebook logo">
            <a:extLst>
              <a:ext uri="{FF2B5EF4-FFF2-40B4-BE49-F238E27FC236}">
                <a16:creationId xmlns:a16="http://schemas.microsoft.com/office/drawing/2014/main" id="{83FF1BEE-71DD-4963-8C15-EE087CF48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400" y="228600"/>
            <a:ext cx="2286000" cy="1098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EC98C761-F3AA-4A1B-B5AD-ECD65EEFD4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1264444"/>
            <a:ext cx="10127216" cy="4831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273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3">
            <a:extLst>
              <a:ext uri="{FF2B5EF4-FFF2-40B4-BE49-F238E27FC236}">
                <a16:creationId xmlns:a16="http://schemas.microsoft.com/office/drawing/2014/main" id="{174DB8C9-54DB-440C-8C88-F9F10083E404}"/>
              </a:ext>
            </a:extLst>
          </p:cNvPr>
          <p:cNvSpPr txBox="1">
            <a:spLocks/>
          </p:cNvSpPr>
          <p:nvPr/>
        </p:nvSpPr>
        <p:spPr>
          <a:xfrm>
            <a:off x="1981200" y="762000"/>
            <a:ext cx="6172200" cy="100488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3000" dirty="0">
                <a:solidFill>
                  <a:srgbClr val="D5312C"/>
                </a:solidFill>
                <a:latin typeface="UniSansBook" pitchFamily="2" charset="77"/>
              </a:rPr>
              <a:t>Ejemplo 2: DP en Python</a:t>
            </a:r>
            <a:endParaRPr lang="es-AR" sz="3000" dirty="0">
              <a:solidFill>
                <a:srgbClr val="D5312C"/>
              </a:solidFill>
              <a:latin typeface="UniSansBook" pitchFamily="2" charset="77"/>
            </a:endParaRPr>
          </a:p>
        </p:txBody>
      </p:sp>
      <p:pic>
        <p:nvPicPr>
          <p:cNvPr id="6" name="Picture 2" descr="Resultado de imagen para jupyter notebook logo">
            <a:extLst>
              <a:ext uri="{FF2B5EF4-FFF2-40B4-BE49-F238E27FC236}">
                <a16:creationId xmlns:a16="http://schemas.microsoft.com/office/drawing/2014/main" id="{83FF1BEE-71DD-4963-8C15-EE087CF48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400" y="228600"/>
            <a:ext cx="2286000" cy="1098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BF2D0DBB-A617-4136-BD47-34C378DC68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" y="1208598"/>
            <a:ext cx="9525000" cy="5087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2532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3">
            <a:extLst>
              <a:ext uri="{FF2B5EF4-FFF2-40B4-BE49-F238E27FC236}">
                <a16:creationId xmlns:a16="http://schemas.microsoft.com/office/drawing/2014/main" id="{174DB8C9-54DB-440C-8C88-F9F10083E404}"/>
              </a:ext>
            </a:extLst>
          </p:cNvPr>
          <p:cNvSpPr txBox="1">
            <a:spLocks/>
          </p:cNvSpPr>
          <p:nvPr/>
        </p:nvSpPr>
        <p:spPr>
          <a:xfrm>
            <a:off x="1981200" y="762000"/>
            <a:ext cx="6172200" cy="100488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3000" dirty="0">
                <a:solidFill>
                  <a:srgbClr val="D5312C"/>
                </a:solidFill>
                <a:latin typeface="UniSansBook" pitchFamily="2" charset="77"/>
              </a:rPr>
              <a:t>Ejemplo 3: Otro </a:t>
            </a:r>
            <a:r>
              <a:rPr lang="es-MX" sz="3000" dirty="0" err="1">
                <a:solidFill>
                  <a:srgbClr val="D5312C"/>
                </a:solidFill>
                <a:latin typeface="UniSansBook" pitchFamily="2" charset="77"/>
              </a:rPr>
              <a:t>Dashboard</a:t>
            </a:r>
            <a:endParaRPr lang="es-AR" sz="3000" dirty="0">
              <a:solidFill>
                <a:srgbClr val="D5312C"/>
              </a:solidFill>
              <a:latin typeface="UniSansBook" pitchFamily="2" charset="77"/>
            </a:endParaRPr>
          </a:p>
        </p:txBody>
      </p:sp>
      <p:pic>
        <p:nvPicPr>
          <p:cNvPr id="4" name="Picture 2" descr="Imagen relacionada">
            <a:extLst>
              <a:ext uri="{FF2B5EF4-FFF2-40B4-BE49-F238E27FC236}">
                <a16:creationId xmlns:a16="http://schemas.microsoft.com/office/drawing/2014/main" id="{45B52D1F-A74A-4613-90C7-3B14FAEA06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400" y="533400"/>
            <a:ext cx="2460318" cy="929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BF954285-77B6-42EB-A8E0-A0D55A3EFC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1309687"/>
            <a:ext cx="9144000" cy="4938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0763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3">
            <a:extLst>
              <a:ext uri="{FF2B5EF4-FFF2-40B4-BE49-F238E27FC236}">
                <a16:creationId xmlns:a16="http://schemas.microsoft.com/office/drawing/2014/main" id="{174DB8C9-54DB-440C-8C88-F9F10083E404}"/>
              </a:ext>
            </a:extLst>
          </p:cNvPr>
          <p:cNvSpPr txBox="1">
            <a:spLocks/>
          </p:cNvSpPr>
          <p:nvPr/>
        </p:nvSpPr>
        <p:spPr>
          <a:xfrm>
            <a:off x="1981200" y="762000"/>
            <a:ext cx="6172200" cy="100488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3000" dirty="0">
                <a:solidFill>
                  <a:srgbClr val="D5312C"/>
                </a:solidFill>
                <a:latin typeface="UniSansBook" pitchFamily="2" charset="77"/>
              </a:rPr>
              <a:t>Ejemplo 3: Otro </a:t>
            </a:r>
            <a:r>
              <a:rPr lang="es-MX" sz="3000" dirty="0" err="1">
                <a:solidFill>
                  <a:srgbClr val="D5312C"/>
                </a:solidFill>
                <a:latin typeface="UniSansBook" pitchFamily="2" charset="77"/>
              </a:rPr>
              <a:t>Dashboard</a:t>
            </a:r>
            <a:endParaRPr lang="es-AR" sz="3000" dirty="0">
              <a:solidFill>
                <a:srgbClr val="D5312C"/>
              </a:solidFill>
              <a:latin typeface="UniSansBook" pitchFamily="2" charset="77"/>
            </a:endParaRPr>
          </a:p>
        </p:txBody>
      </p:sp>
      <p:pic>
        <p:nvPicPr>
          <p:cNvPr id="4" name="Picture 2" descr="Imagen relacionada">
            <a:extLst>
              <a:ext uri="{FF2B5EF4-FFF2-40B4-BE49-F238E27FC236}">
                <a16:creationId xmlns:a16="http://schemas.microsoft.com/office/drawing/2014/main" id="{45B52D1F-A74A-4613-90C7-3B14FAEA06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400" y="533400"/>
            <a:ext cx="2460318" cy="929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3F0E4385-54C5-4E4D-A25A-6E9EA3B19B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1295400"/>
            <a:ext cx="9067800" cy="4919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9871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3">
            <a:extLst>
              <a:ext uri="{FF2B5EF4-FFF2-40B4-BE49-F238E27FC236}">
                <a16:creationId xmlns:a16="http://schemas.microsoft.com/office/drawing/2014/main" id="{174DB8C9-54DB-440C-8C88-F9F10083E404}"/>
              </a:ext>
            </a:extLst>
          </p:cNvPr>
          <p:cNvSpPr txBox="1">
            <a:spLocks/>
          </p:cNvSpPr>
          <p:nvPr/>
        </p:nvSpPr>
        <p:spPr>
          <a:xfrm>
            <a:off x="1981200" y="762000"/>
            <a:ext cx="6172200" cy="100488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3000" dirty="0">
                <a:solidFill>
                  <a:srgbClr val="D5312C"/>
                </a:solidFill>
                <a:latin typeface="UniSansBook" pitchFamily="2" charset="77"/>
              </a:rPr>
              <a:t>Ejemplo 4: ML en Python</a:t>
            </a:r>
            <a:endParaRPr lang="es-AR" sz="3000" dirty="0">
              <a:solidFill>
                <a:srgbClr val="D5312C"/>
              </a:solidFill>
              <a:latin typeface="UniSansBook" pitchFamily="2" charset="77"/>
            </a:endParaRPr>
          </a:p>
        </p:txBody>
      </p:sp>
      <p:pic>
        <p:nvPicPr>
          <p:cNvPr id="5" name="Picture 2" descr="Resultado de imagen para scikit learn">
            <a:extLst>
              <a:ext uri="{FF2B5EF4-FFF2-40B4-BE49-F238E27FC236}">
                <a16:creationId xmlns:a16="http://schemas.microsoft.com/office/drawing/2014/main" id="{530A6C71-28D0-4B0B-AAE4-0EA2E31F7B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7601" y="228601"/>
            <a:ext cx="2133600" cy="1020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CE42016C-E891-413F-987A-0C1E1A1F11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1249305"/>
            <a:ext cx="9144000" cy="5036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3017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3">
            <a:extLst>
              <a:ext uri="{FF2B5EF4-FFF2-40B4-BE49-F238E27FC236}">
                <a16:creationId xmlns:a16="http://schemas.microsoft.com/office/drawing/2014/main" id="{174DB8C9-54DB-440C-8C88-F9F10083E404}"/>
              </a:ext>
            </a:extLst>
          </p:cNvPr>
          <p:cNvSpPr txBox="1">
            <a:spLocks/>
          </p:cNvSpPr>
          <p:nvPr/>
        </p:nvSpPr>
        <p:spPr>
          <a:xfrm>
            <a:off x="1981200" y="762000"/>
            <a:ext cx="6172200" cy="100488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3000" dirty="0">
                <a:solidFill>
                  <a:srgbClr val="D5312C"/>
                </a:solidFill>
                <a:latin typeface="UniSansBook" pitchFamily="2" charset="77"/>
              </a:rPr>
              <a:t>Ejemplo 4: ML en Python</a:t>
            </a:r>
            <a:endParaRPr lang="es-AR" sz="3000" dirty="0">
              <a:solidFill>
                <a:srgbClr val="D5312C"/>
              </a:solidFill>
              <a:latin typeface="UniSansBook" pitchFamily="2" charset="77"/>
            </a:endParaRPr>
          </a:p>
        </p:txBody>
      </p:sp>
      <p:pic>
        <p:nvPicPr>
          <p:cNvPr id="5" name="Picture 2" descr="Resultado de imagen para scikit learn">
            <a:extLst>
              <a:ext uri="{FF2B5EF4-FFF2-40B4-BE49-F238E27FC236}">
                <a16:creationId xmlns:a16="http://schemas.microsoft.com/office/drawing/2014/main" id="{530A6C71-28D0-4B0B-AAE4-0EA2E31F7B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7601" y="228601"/>
            <a:ext cx="2133600" cy="1020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BCDDE767-1176-4498-AB13-23D8868ED6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1" y="1249305"/>
            <a:ext cx="9143999" cy="4999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2301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3">
            <a:extLst>
              <a:ext uri="{FF2B5EF4-FFF2-40B4-BE49-F238E27FC236}">
                <a16:creationId xmlns:a16="http://schemas.microsoft.com/office/drawing/2014/main" id="{174DB8C9-54DB-440C-8C88-F9F10083E404}"/>
              </a:ext>
            </a:extLst>
          </p:cNvPr>
          <p:cNvSpPr txBox="1">
            <a:spLocks/>
          </p:cNvSpPr>
          <p:nvPr/>
        </p:nvSpPr>
        <p:spPr>
          <a:xfrm>
            <a:off x="1981200" y="762000"/>
            <a:ext cx="6172200" cy="100488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3000" dirty="0">
                <a:solidFill>
                  <a:srgbClr val="D5312C"/>
                </a:solidFill>
                <a:latin typeface="UniSansBook" pitchFamily="2" charset="77"/>
              </a:rPr>
              <a:t>Ejemplo 4: Evaluación del Modelo</a:t>
            </a:r>
          </a:p>
        </p:txBody>
      </p:sp>
      <p:pic>
        <p:nvPicPr>
          <p:cNvPr id="5" name="Picture 2" descr="Resultado de imagen para scikit learn">
            <a:extLst>
              <a:ext uri="{FF2B5EF4-FFF2-40B4-BE49-F238E27FC236}">
                <a16:creationId xmlns:a16="http://schemas.microsoft.com/office/drawing/2014/main" id="{530A6C71-28D0-4B0B-AAE4-0EA2E31F7B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7601" y="228601"/>
            <a:ext cx="2133600" cy="1020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9804AD58-34B4-4A8A-93DA-33321ED9A5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3400" y="1267229"/>
            <a:ext cx="5334000" cy="5133571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E661CEF9-1890-4CB9-8F4D-F8D71CD994FB}"/>
              </a:ext>
            </a:extLst>
          </p:cNvPr>
          <p:cNvSpPr/>
          <p:nvPr/>
        </p:nvSpPr>
        <p:spPr>
          <a:xfrm>
            <a:off x="5867400" y="2487915"/>
            <a:ext cx="68986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6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40693FB7-9DF6-4E2D-A1ED-165C2A3A3512}"/>
              </a:ext>
            </a:extLst>
          </p:cNvPr>
          <p:cNvSpPr/>
          <p:nvPr/>
        </p:nvSpPr>
        <p:spPr>
          <a:xfrm>
            <a:off x="7736334" y="2487915"/>
            <a:ext cx="68986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9</a:t>
            </a:r>
            <a:endParaRPr lang="es-E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21645EE9-EA0B-4D25-8AA8-2BB53BC26370}"/>
              </a:ext>
            </a:extLst>
          </p:cNvPr>
          <p:cNvSpPr/>
          <p:nvPr/>
        </p:nvSpPr>
        <p:spPr>
          <a:xfrm>
            <a:off x="5878127" y="4343400"/>
            <a:ext cx="68986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163D9282-1A85-4C6F-B9E9-7DAD2CD54638}"/>
              </a:ext>
            </a:extLst>
          </p:cNvPr>
          <p:cNvSpPr/>
          <p:nvPr/>
        </p:nvSpPr>
        <p:spPr>
          <a:xfrm>
            <a:off x="7640066" y="4343400"/>
            <a:ext cx="88240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24</a:t>
            </a:r>
          </a:p>
        </p:txBody>
      </p:sp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A02B34DC-BB40-4015-917B-E2C669F2006D}"/>
              </a:ext>
            </a:extLst>
          </p:cNvPr>
          <p:cNvCxnSpPr/>
          <p:nvPr/>
        </p:nvCxnSpPr>
        <p:spPr>
          <a:xfrm>
            <a:off x="3429000" y="2949580"/>
            <a:ext cx="12954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E83122AA-EC65-450D-89D4-244FD2E97507}"/>
              </a:ext>
            </a:extLst>
          </p:cNvPr>
          <p:cNvCxnSpPr/>
          <p:nvPr/>
        </p:nvCxnSpPr>
        <p:spPr>
          <a:xfrm>
            <a:off x="3429000" y="4800600"/>
            <a:ext cx="12954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uadroTexto 11">
            <a:extLst>
              <a:ext uri="{FF2B5EF4-FFF2-40B4-BE49-F238E27FC236}">
                <a16:creationId xmlns:a16="http://schemas.microsoft.com/office/drawing/2014/main" id="{04C4C9A1-1E7A-4918-92DB-0F1EF6DBF038}"/>
              </a:ext>
            </a:extLst>
          </p:cNvPr>
          <p:cNvSpPr txBox="1"/>
          <p:nvPr/>
        </p:nvSpPr>
        <p:spPr>
          <a:xfrm>
            <a:off x="1524000" y="2554070"/>
            <a:ext cx="25727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dirty="0">
                <a:latin typeface="Arial" panose="020B0604020202020204" pitchFamily="34" charset="0"/>
                <a:cs typeface="Arial" panose="020B0604020202020204" pitchFamily="34" charset="0"/>
              </a:rPr>
              <a:t>Clientes que dejaron la organización</a:t>
            </a:r>
            <a:endParaRPr lang="es-AR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A42ADA36-4DD1-44BB-8171-959C2A6436D6}"/>
              </a:ext>
            </a:extLst>
          </p:cNvPr>
          <p:cNvSpPr txBox="1"/>
          <p:nvPr/>
        </p:nvSpPr>
        <p:spPr>
          <a:xfrm>
            <a:off x="1524000" y="4468216"/>
            <a:ext cx="2819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dirty="0">
                <a:latin typeface="Arial" panose="020B0604020202020204" pitchFamily="34" charset="0"/>
                <a:cs typeface="Arial" panose="020B0604020202020204" pitchFamily="34" charset="0"/>
              </a:rPr>
              <a:t>Clientes que </a:t>
            </a:r>
            <a:r>
              <a:rPr lang="es-MX" sz="2000" dirty="0" err="1">
                <a:latin typeface="Arial" panose="020B0604020202020204" pitchFamily="34" charset="0"/>
                <a:cs typeface="Arial" panose="020B0604020202020204" pitchFamily="34" charset="0"/>
              </a:rPr>
              <a:t>permancecen</a:t>
            </a:r>
            <a:r>
              <a:rPr lang="es-MX" sz="2000" dirty="0">
                <a:latin typeface="Arial" panose="020B0604020202020204" pitchFamily="34" charset="0"/>
                <a:cs typeface="Arial" panose="020B0604020202020204" pitchFamily="34" charset="0"/>
              </a:rPr>
              <a:t> en la organización</a:t>
            </a:r>
            <a:endParaRPr lang="es-AR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52473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3">
            <a:extLst>
              <a:ext uri="{FF2B5EF4-FFF2-40B4-BE49-F238E27FC236}">
                <a16:creationId xmlns:a16="http://schemas.microsoft.com/office/drawing/2014/main" id="{5397E99D-6AF9-4F6D-A17B-6779FD4C9D65}"/>
              </a:ext>
            </a:extLst>
          </p:cNvPr>
          <p:cNvSpPr txBox="1">
            <a:spLocks/>
          </p:cNvSpPr>
          <p:nvPr/>
        </p:nvSpPr>
        <p:spPr>
          <a:xfrm>
            <a:off x="1981200" y="762000"/>
            <a:ext cx="5638800" cy="100488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3600" dirty="0">
                <a:solidFill>
                  <a:srgbClr val="D5312C"/>
                </a:solidFill>
                <a:latin typeface="UniSansBook" pitchFamily="2" charset="77"/>
              </a:rPr>
              <a:t>Preguntas de Apertura</a:t>
            </a:r>
            <a:endParaRPr lang="es-AR" sz="3600" dirty="0">
              <a:solidFill>
                <a:srgbClr val="D5312C"/>
              </a:solidFill>
              <a:latin typeface="UniSansBook" pitchFamily="2" charset="77"/>
            </a:endParaRPr>
          </a:p>
        </p:txBody>
      </p:sp>
      <p:sp>
        <p:nvSpPr>
          <p:cNvPr id="4" name="Marcador de contenido 1">
            <a:extLst>
              <a:ext uri="{FF2B5EF4-FFF2-40B4-BE49-F238E27FC236}">
                <a16:creationId xmlns:a16="http://schemas.microsoft.com/office/drawing/2014/main" id="{846B0EF6-FCB8-4786-B19A-7A734BDC26B8}"/>
              </a:ext>
            </a:extLst>
          </p:cNvPr>
          <p:cNvSpPr txBox="1">
            <a:spLocks/>
          </p:cNvSpPr>
          <p:nvPr/>
        </p:nvSpPr>
        <p:spPr>
          <a:xfrm>
            <a:off x="1981200" y="1828800"/>
            <a:ext cx="9296400" cy="34290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2875" indent="-142875"/>
            <a:endParaRPr lang="es-MX" sz="2000" dirty="0">
              <a:solidFill>
                <a:srgbClr val="797979"/>
              </a:solidFill>
              <a:latin typeface="UniSansBook" pitchFamily="2" charset="77"/>
            </a:endParaRPr>
          </a:p>
          <a:p>
            <a:pPr marL="142875" indent="-142875"/>
            <a:r>
              <a:rPr lang="es-MX" sz="2500" dirty="0">
                <a:solidFill>
                  <a:srgbClr val="797979"/>
                </a:solidFill>
                <a:latin typeface="UniSansBook" pitchFamily="2" charset="77"/>
              </a:rPr>
              <a:t>¿Cómo hace Google para saber el estado del tránsito?</a:t>
            </a:r>
          </a:p>
          <a:p>
            <a:pPr marL="142875" indent="-142875"/>
            <a:endParaRPr lang="es-MX" sz="2500" dirty="0">
              <a:solidFill>
                <a:srgbClr val="797979"/>
              </a:solidFill>
              <a:latin typeface="UniSansBook" pitchFamily="2" charset="77"/>
            </a:endParaRPr>
          </a:p>
          <a:p>
            <a:pPr marL="142875" indent="-142875"/>
            <a:r>
              <a:rPr lang="es-MX" sz="2500" dirty="0">
                <a:solidFill>
                  <a:srgbClr val="797979"/>
                </a:solidFill>
                <a:latin typeface="UniSansBook" pitchFamily="2" charset="77"/>
              </a:rPr>
              <a:t>¿Cómo hace Netflix para saber qué película o serie recomendarme?</a:t>
            </a:r>
          </a:p>
          <a:p>
            <a:pPr marL="142875" indent="-142875"/>
            <a:endParaRPr lang="es-MX" sz="2500" dirty="0">
              <a:solidFill>
                <a:srgbClr val="797979"/>
              </a:solidFill>
              <a:latin typeface="UniSansBook" pitchFamily="2" charset="77"/>
            </a:endParaRPr>
          </a:p>
          <a:p>
            <a:pPr marL="142875" indent="-142875"/>
            <a:r>
              <a:rPr lang="es-MX" sz="2500" dirty="0">
                <a:solidFill>
                  <a:srgbClr val="797979"/>
                </a:solidFill>
                <a:latin typeface="UniSansBook" pitchFamily="2" charset="77"/>
              </a:rPr>
              <a:t>¿Cómo puede saber Burger King dónde abrir estratégicamente una nueva sucursal?</a:t>
            </a:r>
            <a:endParaRPr lang="es-AR" sz="2500" dirty="0">
              <a:solidFill>
                <a:srgbClr val="797979"/>
              </a:solidFill>
              <a:latin typeface="UniSansBook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4157149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n 15">
            <a:extLst>
              <a:ext uri="{FF2B5EF4-FFF2-40B4-BE49-F238E27FC236}">
                <a16:creationId xmlns:a16="http://schemas.microsoft.com/office/drawing/2014/main" id="{C4C4AF33-3083-4AE1-BE00-25089C3534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542138"/>
            <a:ext cx="8229600" cy="5773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7793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94EFD9A-C03E-9840-B9E5-C7925871EF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7600" y="3048000"/>
            <a:ext cx="7696200" cy="1325563"/>
          </a:xfrm>
        </p:spPr>
        <p:txBody>
          <a:bodyPr/>
          <a:lstStyle/>
          <a:p>
            <a:r>
              <a:rPr lang="es-MX" dirty="0"/>
              <a:t>¡Muchas Gracias!</a:t>
            </a:r>
            <a:br>
              <a:rPr lang="es-MX" dirty="0"/>
            </a:br>
            <a:br>
              <a:rPr lang="es-MX" dirty="0"/>
            </a:br>
            <a:r>
              <a:rPr lang="es-MX" sz="3200" dirty="0"/>
              <a:t>https://github.com/eandreani/code4ndreani</a:t>
            </a:r>
            <a:br>
              <a:rPr lang="es-MX" dirty="0"/>
            </a:br>
            <a:br>
              <a:rPr lang="es-MX" dirty="0"/>
            </a:br>
            <a:br>
              <a:rPr lang="es-MX" sz="1800" dirty="0"/>
            </a:br>
            <a:r>
              <a:rPr lang="es-MX" sz="1800" dirty="0"/>
              <a:t>				         Contacto: jsantini@andreani.com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7100971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923756DB-0A3B-8548-BA85-E532F8A80389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s-AR" sz="2500" dirty="0"/>
              <a:t>Data </a:t>
            </a:r>
            <a:r>
              <a:rPr lang="es-AR" sz="2500" dirty="0" err="1"/>
              <a:t>Engineer</a:t>
            </a:r>
            <a:r>
              <a:rPr lang="es-AR" sz="2500" dirty="0"/>
              <a:t> (Ingeniero en Datos)</a:t>
            </a:r>
          </a:p>
          <a:p>
            <a:endParaRPr lang="es-AR" sz="2500" dirty="0"/>
          </a:p>
          <a:p>
            <a:r>
              <a:rPr lang="es-AR" sz="2500" dirty="0"/>
              <a:t>Data </a:t>
            </a:r>
            <a:r>
              <a:rPr lang="es-AR" sz="2500" dirty="0" err="1"/>
              <a:t>Scientist</a:t>
            </a:r>
            <a:r>
              <a:rPr lang="es-AR" sz="2500" dirty="0"/>
              <a:t> (Científico de Datos)</a:t>
            </a:r>
          </a:p>
          <a:p>
            <a:endParaRPr lang="es-AR" sz="2500" dirty="0"/>
          </a:p>
          <a:p>
            <a:r>
              <a:rPr lang="es-AR" sz="2500" dirty="0"/>
              <a:t>Business </a:t>
            </a:r>
            <a:r>
              <a:rPr lang="es-AR" sz="2500" dirty="0" err="1"/>
              <a:t>Analyst</a:t>
            </a:r>
            <a:r>
              <a:rPr lang="es-AR" sz="2500" dirty="0"/>
              <a:t> (Analista de Negocio)</a:t>
            </a:r>
          </a:p>
          <a:p>
            <a:pPr marL="0" indent="0">
              <a:buNone/>
            </a:pPr>
            <a:r>
              <a:rPr lang="es-AR" sz="2500" dirty="0"/>
              <a:t>  </a:t>
            </a:r>
            <a:r>
              <a:rPr lang="es-AR" sz="2500" dirty="0" err="1"/>
              <a:t>ó</a:t>
            </a:r>
            <a:endParaRPr lang="es-AR" sz="2500" dirty="0"/>
          </a:p>
          <a:p>
            <a:pPr marL="0" indent="0">
              <a:buNone/>
            </a:pPr>
            <a:r>
              <a:rPr lang="es-AR" sz="2500" dirty="0"/>
              <a:t>  Business </a:t>
            </a:r>
            <a:r>
              <a:rPr lang="es-AR" sz="2500" dirty="0" err="1"/>
              <a:t>Intelligence</a:t>
            </a:r>
            <a:r>
              <a:rPr lang="es-AR" sz="2500" dirty="0"/>
              <a:t> </a:t>
            </a:r>
            <a:r>
              <a:rPr lang="es-AR" sz="2500" dirty="0" err="1"/>
              <a:t>Analyst</a:t>
            </a:r>
            <a:endParaRPr lang="es-AR" sz="2500" dirty="0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E3680123-73F4-E847-9F9B-8A182F3468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762000"/>
            <a:ext cx="5638800" cy="1004888"/>
          </a:xfrm>
        </p:spPr>
        <p:txBody>
          <a:bodyPr/>
          <a:lstStyle/>
          <a:p>
            <a:r>
              <a:rPr lang="es-MX" sz="3000" dirty="0"/>
              <a:t>Roles de Equipo</a:t>
            </a:r>
            <a:endParaRPr lang="es-AR" sz="300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EE18FE2-BE14-455B-AA25-510F20DD25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8697" y="1456063"/>
            <a:ext cx="1604098" cy="1515737"/>
          </a:xfrm>
          <a:prstGeom prst="rect">
            <a:avLst/>
          </a:prstGeom>
        </p:spPr>
      </p:pic>
      <p:pic>
        <p:nvPicPr>
          <p:cNvPr id="6" name="Picture 2" descr="Resultado de imagen para data scientist">
            <a:extLst>
              <a:ext uri="{FF2B5EF4-FFF2-40B4-BE49-F238E27FC236}">
                <a16:creationId xmlns:a16="http://schemas.microsoft.com/office/drawing/2014/main" id="{0FD7DFBC-D25E-464F-8149-EAC93ED76F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0967" y="2971800"/>
            <a:ext cx="1794029" cy="1004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Resultado de imagen para business intelligence analyst">
            <a:extLst>
              <a:ext uri="{FF2B5EF4-FFF2-40B4-BE49-F238E27FC236}">
                <a16:creationId xmlns:a16="http://schemas.microsoft.com/office/drawing/2014/main" id="{5BBF4965-A321-4151-93E3-F969E46D3A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3236" y="4226154"/>
            <a:ext cx="1789490" cy="1184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42731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Resultado de imagen para data lake">
            <a:extLst>
              <a:ext uri="{FF2B5EF4-FFF2-40B4-BE49-F238E27FC236}">
                <a16:creationId xmlns:a16="http://schemas.microsoft.com/office/drawing/2014/main" id="{7B11F755-F88B-4FF1-88E2-F03A68038C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7894" y="797260"/>
            <a:ext cx="5756213" cy="5263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B0E2A094-9ED6-4C06-BEA0-B7180B90EFCF}"/>
              </a:ext>
            </a:extLst>
          </p:cNvPr>
          <p:cNvSpPr txBox="1"/>
          <p:nvPr/>
        </p:nvSpPr>
        <p:spPr>
          <a:xfrm>
            <a:off x="9059248" y="2585408"/>
            <a:ext cx="1502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Data </a:t>
            </a:r>
            <a:r>
              <a:rPr lang="es-MX" dirty="0" err="1"/>
              <a:t>Engineer</a:t>
            </a:r>
            <a:endParaRPr lang="es-AR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0E62FAC4-8124-49C9-A8B4-9DA315A877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8302" y="2894293"/>
            <a:ext cx="1604098" cy="1515737"/>
          </a:xfrm>
          <a:prstGeom prst="rect">
            <a:avLst/>
          </a:prstGeom>
        </p:spPr>
      </p:pic>
      <p:pic>
        <p:nvPicPr>
          <p:cNvPr id="8" name="Picture 2" descr="Resultado de imagen para data scientist">
            <a:extLst>
              <a:ext uri="{FF2B5EF4-FFF2-40B4-BE49-F238E27FC236}">
                <a16:creationId xmlns:a16="http://schemas.microsoft.com/office/drawing/2014/main" id="{E461FC39-371A-494A-B5DA-FC1AC468B1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2347" y="947911"/>
            <a:ext cx="1269656" cy="711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07140DB2-7A89-4204-AFC7-00623CBF6976}"/>
              </a:ext>
            </a:extLst>
          </p:cNvPr>
          <p:cNvSpPr txBox="1"/>
          <p:nvPr/>
        </p:nvSpPr>
        <p:spPr>
          <a:xfrm>
            <a:off x="1447648" y="578578"/>
            <a:ext cx="1459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Data </a:t>
            </a:r>
            <a:r>
              <a:rPr lang="es-MX" dirty="0" err="1"/>
              <a:t>Scientist</a:t>
            </a:r>
            <a:endParaRPr lang="es-AR" dirty="0"/>
          </a:p>
        </p:txBody>
      </p:sp>
      <p:pic>
        <p:nvPicPr>
          <p:cNvPr id="10" name="Picture 4" descr="Resultado de imagen para business intelligence analyst">
            <a:extLst>
              <a:ext uri="{FF2B5EF4-FFF2-40B4-BE49-F238E27FC236}">
                <a16:creationId xmlns:a16="http://schemas.microsoft.com/office/drawing/2014/main" id="{A6408486-09F4-4E24-8A61-0CAC5F60FD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0267" y="1027762"/>
            <a:ext cx="1304557" cy="863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6BBAB2A3-D0A6-429D-81CF-D6E3F50AD9A6}"/>
              </a:ext>
            </a:extLst>
          </p:cNvPr>
          <p:cNvSpPr txBox="1"/>
          <p:nvPr/>
        </p:nvSpPr>
        <p:spPr>
          <a:xfrm>
            <a:off x="9008303" y="658430"/>
            <a:ext cx="1728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Business </a:t>
            </a:r>
            <a:r>
              <a:rPr lang="es-MX" dirty="0" err="1"/>
              <a:t>Analyst</a:t>
            </a:r>
            <a:endParaRPr lang="es-AR" dirty="0"/>
          </a:p>
        </p:txBody>
      </p:sp>
      <p:cxnSp>
        <p:nvCxnSpPr>
          <p:cNvPr id="12" name="Conector: angular 11">
            <a:extLst>
              <a:ext uri="{FF2B5EF4-FFF2-40B4-BE49-F238E27FC236}">
                <a16:creationId xmlns:a16="http://schemas.microsoft.com/office/drawing/2014/main" id="{6F16E83F-4DBA-4193-AA4E-8D7E077D3900}"/>
              </a:ext>
            </a:extLst>
          </p:cNvPr>
          <p:cNvCxnSpPr>
            <a:cxnSpLocks/>
          </p:cNvCxnSpPr>
          <p:nvPr/>
        </p:nvCxnSpPr>
        <p:spPr>
          <a:xfrm>
            <a:off x="2145877" y="1730895"/>
            <a:ext cx="2129462" cy="497401"/>
          </a:xfrm>
          <a:prstGeom prst="bentConnector3">
            <a:avLst>
              <a:gd name="adj1" fmla="val 389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Conector: angular 12">
            <a:extLst>
              <a:ext uri="{FF2B5EF4-FFF2-40B4-BE49-F238E27FC236}">
                <a16:creationId xmlns:a16="http://schemas.microsoft.com/office/drawing/2014/main" id="{8E35F1D6-34C3-414B-94B6-612A8127069C}"/>
              </a:ext>
            </a:extLst>
          </p:cNvPr>
          <p:cNvCxnSpPr>
            <a:cxnSpLocks/>
          </p:cNvCxnSpPr>
          <p:nvPr/>
        </p:nvCxnSpPr>
        <p:spPr>
          <a:xfrm rot="10800000" flipV="1">
            <a:off x="7810130" y="1948397"/>
            <a:ext cx="2062414" cy="279898"/>
          </a:xfrm>
          <a:prstGeom prst="bentConnector3">
            <a:avLst>
              <a:gd name="adj1" fmla="val 68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C95144ED-0AE4-41F3-A313-632C74D73B62}"/>
              </a:ext>
            </a:extLst>
          </p:cNvPr>
          <p:cNvCxnSpPr/>
          <p:nvPr/>
        </p:nvCxnSpPr>
        <p:spPr>
          <a:xfrm flipH="1">
            <a:off x="8111972" y="3568823"/>
            <a:ext cx="110829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5" name="Picture 2" descr="Resultado de imagen para aws 2019">
            <a:extLst>
              <a:ext uri="{FF2B5EF4-FFF2-40B4-BE49-F238E27FC236}">
                <a16:creationId xmlns:a16="http://schemas.microsoft.com/office/drawing/2014/main" id="{FAF996E2-D154-4CBE-8DD5-A92E112FCC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9248" y="5616950"/>
            <a:ext cx="1361856" cy="714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brir llave 3">
            <a:extLst>
              <a:ext uri="{FF2B5EF4-FFF2-40B4-BE49-F238E27FC236}">
                <a16:creationId xmlns:a16="http://schemas.microsoft.com/office/drawing/2014/main" id="{1C008AB3-E1F3-49C4-8B1E-856681ECAE41}"/>
              </a:ext>
            </a:extLst>
          </p:cNvPr>
          <p:cNvSpPr/>
          <p:nvPr/>
        </p:nvSpPr>
        <p:spPr>
          <a:xfrm>
            <a:off x="2549001" y="2514600"/>
            <a:ext cx="526003" cy="3505200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AR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6CFF0DA2-14EE-4D5F-9480-69F96DFE0239}"/>
              </a:ext>
            </a:extLst>
          </p:cNvPr>
          <p:cNvSpPr txBox="1"/>
          <p:nvPr/>
        </p:nvSpPr>
        <p:spPr>
          <a:xfrm>
            <a:off x="1424727" y="4005590"/>
            <a:ext cx="11478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800" dirty="0"/>
              <a:t>DATOS</a:t>
            </a:r>
            <a:endParaRPr lang="es-AR" sz="2800" dirty="0"/>
          </a:p>
        </p:txBody>
      </p:sp>
    </p:spTree>
    <p:extLst>
      <p:ext uri="{BB962C8B-B14F-4D97-AF65-F5344CB8AC3E}">
        <p14:creationId xmlns:p14="http://schemas.microsoft.com/office/powerpoint/2010/main" val="18096220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923756DB-0A3B-8548-BA85-E532F8A80389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s-AR" sz="2500" dirty="0"/>
              <a:t>Big Data </a:t>
            </a:r>
            <a:r>
              <a:rPr lang="es-AR" sz="2500" dirty="0">
                <a:sym typeface="Wingdings" panose="05000000000000000000" pitchFamily="2" charset="2"/>
              </a:rPr>
              <a:t> Data Lake, Catalogación de Datos</a:t>
            </a:r>
          </a:p>
          <a:p>
            <a:endParaRPr lang="es-AR" sz="2500" dirty="0">
              <a:sym typeface="Wingdings" panose="05000000000000000000" pitchFamily="2" charset="2"/>
            </a:endParaRPr>
          </a:p>
          <a:p>
            <a:r>
              <a:rPr lang="es-AR" sz="2500" dirty="0">
                <a:sym typeface="Wingdings" panose="05000000000000000000" pitchFamily="2" charset="2"/>
              </a:rPr>
              <a:t>ETL  Automatización de Procesos (Pipelines)</a:t>
            </a:r>
          </a:p>
          <a:p>
            <a:endParaRPr lang="es-AR" sz="2500" dirty="0">
              <a:sym typeface="Wingdings" panose="05000000000000000000" pitchFamily="2" charset="2"/>
            </a:endParaRPr>
          </a:p>
          <a:p>
            <a:r>
              <a:rPr lang="es-AR" sz="2500" dirty="0">
                <a:sym typeface="Wingdings" panose="05000000000000000000" pitchFamily="2" charset="2"/>
              </a:rPr>
              <a:t>Data </a:t>
            </a:r>
            <a:r>
              <a:rPr lang="es-AR" sz="2500" dirty="0" err="1">
                <a:sym typeface="Wingdings" panose="05000000000000000000" pitchFamily="2" charset="2"/>
              </a:rPr>
              <a:t>Warehouse</a:t>
            </a:r>
            <a:r>
              <a:rPr lang="es-AR" sz="2500" dirty="0">
                <a:sym typeface="Wingdings" panose="05000000000000000000" pitchFamily="2" charset="2"/>
              </a:rPr>
              <a:t> y BD SQL/NoSQL  Arquitectura</a:t>
            </a:r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E3680123-73F4-E847-9F9B-8A182F3468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762000"/>
            <a:ext cx="5638800" cy="1004888"/>
          </a:xfrm>
        </p:spPr>
        <p:txBody>
          <a:bodyPr/>
          <a:lstStyle/>
          <a:p>
            <a:r>
              <a:rPr lang="es-MX" sz="3000" dirty="0"/>
              <a:t>¿Qué hace un Data </a:t>
            </a:r>
            <a:r>
              <a:rPr lang="es-MX" sz="3000" dirty="0" err="1"/>
              <a:t>Engineer</a:t>
            </a:r>
            <a:r>
              <a:rPr lang="es-MX" sz="3000" dirty="0"/>
              <a:t>?</a:t>
            </a:r>
            <a:endParaRPr lang="es-AR" sz="3000" dirty="0"/>
          </a:p>
        </p:txBody>
      </p:sp>
      <p:pic>
        <p:nvPicPr>
          <p:cNvPr id="1026" name="Picture 2" descr="Resultado de imagen para big data">
            <a:extLst>
              <a:ext uri="{FF2B5EF4-FFF2-40B4-BE49-F238E27FC236}">
                <a16:creationId xmlns:a16="http://schemas.microsoft.com/office/drawing/2014/main" id="{88B3DF48-C151-4A0C-B27B-B26A7D3255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4500" y="2378869"/>
            <a:ext cx="3495399" cy="2328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24308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923756DB-0A3B-8548-BA85-E532F8A80389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981200" y="1828800"/>
            <a:ext cx="5638800" cy="4267200"/>
          </a:xfrm>
        </p:spPr>
        <p:txBody>
          <a:bodyPr/>
          <a:lstStyle/>
          <a:p>
            <a:r>
              <a:rPr lang="es-AR" sz="1800" dirty="0"/>
              <a:t>Almacenamiento: HDFS (Hadoop), Azure Data Lake Storage, AWS S3</a:t>
            </a:r>
          </a:p>
          <a:p>
            <a:endParaRPr lang="es-AR" sz="1800" dirty="0"/>
          </a:p>
          <a:p>
            <a:r>
              <a:rPr lang="es-AR" sz="1800" dirty="0"/>
              <a:t>Procesamiento: </a:t>
            </a:r>
            <a:r>
              <a:rPr lang="es-AR" sz="1800" dirty="0" err="1"/>
              <a:t>Spark</a:t>
            </a:r>
            <a:r>
              <a:rPr lang="es-AR" sz="1800" dirty="0"/>
              <a:t>, Azure Data Lake Analytics, Azure </a:t>
            </a:r>
            <a:r>
              <a:rPr lang="es-AR" sz="1800" dirty="0" err="1"/>
              <a:t>Databricks</a:t>
            </a:r>
            <a:endParaRPr lang="es-AR" sz="1800" dirty="0"/>
          </a:p>
          <a:p>
            <a:endParaRPr lang="es-AR" sz="1800" dirty="0"/>
          </a:p>
          <a:p>
            <a:r>
              <a:rPr lang="es-AR" sz="1800" dirty="0"/>
              <a:t>Automatización: </a:t>
            </a:r>
            <a:r>
              <a:rPr lang="es-AR" sz="1800" dirty="0" err="1"/>
              <a:t>Nifi</a:t>
            </a:r>
            <a:r>
              <a:rPr lang="es-AR" sz="1800" dirty="0"/>
              <a:t>, Azure Data Factory</a:t>
            </a:r>
          </a:p>
          <a:p>
            <a:endParaRPr lang="es-AR" sz="1800" dirty="0"/>
          </a:p>
          <a:p>
            <a:r>
              <a:rPr lang="es-AR" sz="1800" dirty="0"/>
              <a:t>Bases de Datos SQL: Google </a:t>
            </a:r>
            <a:r>
              <a:rPr lang="es-AR" sz="1800" dirty="0" err="1"/>
              <a:t>BigQuery</a:t>
            </a:r>
            <a:r>
              <a:rPr lang="es-AR" sz="1800" dirty="0"/>
              <a:t>, AWS </a:t>
            </a:r>
            <a:r>
              <a:rPr lang="es-AR" sz="1800" dirty="0" err="1"/>
              <a:t>RedShift</a:t>
            </a:r>
            <a:r>
              <a:rPr lang="es-AR" sz="1800" dirty="0"/>
              <a:t>, Azure SQL Server</a:t>
            </a:r>
          </a:p>
          <a:p>
            <a:endParaRPr lang="es-AR" sz="1800" dirty="0">
              <a:sym typeface="Wingdings" panose="05000000000000000000" pitchFamily="2" charset="2"/>
            </a:endParaRPr>
          </a:p>
          <a:p>
            <a:r>
              <a:rPr lang="es-AR" sz="1800" dirty="0">
                <a:sym typeface="Wingdings" panose="05000000000000000000" pitchFamily="2" charset="2"/>
              </a:rPr>
              <a:t>Bases de Datos NoSQL: MongoDB, </a:t>
            </a:r>
            <a:r>
              <a:rPr lang="es-AR" sz="1800" dirty="0" err="1">
                <a:sym typeface="Wingdings" panose="05000000000000000000" pitchFamily="2" charset="2"/>
              </a:rPr>
              <a:t>Cassandra</a:t>
            </a:r>
            <a:r>
              <a:rPr lang="es-AR" sz="1800" dirty="0">
                <a:sym typeface="Wingdings" panose="05000000000000000000" pitchFamily="2" charset="2"/>
              </a:rPr>
              <a:t>, Azure Cosmos</a:t>
            </a:r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E3680123-73F4-E847-9F9B-8A182F3468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762000"/>
            <a:ext cx="5715000" cy="1004888"/>
          </a:xfrm>
        </p:spPr>
        <p:txBody>
          <a:bodyPr/>
          <a:lstStyle/>
          <a:p>
            <a:r>
              <a:rPr lang="es-MX" sz="3000" dirty="0"/>
              <a:t>Herramientas + utilizadas por un Data </a:t>
            </a:r>
            <a:r>
              <a:rPr lang="es-MX" sz="3000" dirty="0" err="1"/>
              <a:t>Engineer</a:t>
            </a:r>
            <a:endParaRPr lang="es-AR" sz="3000" dirty="0"/>
          </a:p>
        </p:txBody>
      </p:sp>
      <p:pic>
        <p:nvPicPr>
          <p:cNvPr id="5" name="Picture 2" descr="Resultado de imagen para aws 2019">
            <a:extLst>
              <a:ext uri="{FF2B5EF4-FFF2-40B4-BE49-F238E27FC236}">
                <a16:creationId xmlns:a16="http://schemas.microsoft.com/office/drawing/2014/main" id="{630ADC3B-4B12-4C26-8A64-68C4C576D3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7929" y="1914729"/>
            <a:ext cx="1846556" cy="969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Resultado de imagen para azure 2019">
            <a:extLst>
              <a:ext uri="{FF2B5EF4-FFF2-40B4-BE49-F238E27FC236}">
                <a16:creationId xmlns:a16="http://schemas.microsoft.com/office/drawing/2014/main" id="{0428F991-6FCF-4376-8169-74FF581405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7576" y="2903738"/>
            <a:ext cx="1287262" cy="1287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Resultado de imagen para google cloud 2019">
            <a:extLst>
              <a:ext uri="{FF2B5EF4-FFF2-40B4-BE49-F238E27FC236}">
                <a16:creationId xmlns:a16="http://schemas.microsoft.com/office/drawing/2014/main" id="{6A669C4E-CE2D-498A-8D0C-20EA74BA69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1108" y="3011195"/>
            <a:ext cx="1473370" cy="1103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Resultado de imagen para mongodb 2019">
            <a:extLst>
              <a:ext uri="{FF2B5EF4-FFF2-40B4-BE49-F238E27FC236}">
                <a16:creationId xmlns:a16="http://schemas.microsoft.com/office/drawing/2014/main" id="{79B48FFB-323C-4929-B720-E13A9730D3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2754" y="4419600"/>
            <a:ext cx="1330078" cy="1330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n relacionada">
            <a:extLst>
              <a:ext uri="{FF2B5EF4-FFF2-40B4-BE49-F238E27FC236}">
                <a16:creationId xmlns:a16="http://schemas.microsoft.com/office/drawing/2014/main" id="{497B7409-188E-4A28-B968-1D76D9E0C4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3098" y="1766888"/>
            <a:ext cx="2286000" cy="1117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Resultado de imagen para apache cassandra">
            <a:extLst>
              <a:ext uri="{FF2B5EF4-FFF2-40B4-BE49-F238E27FC236}">
                <a16:creationId xmlns:a16="http://schemas.microsoft.com/office/drawing/2014/main" id="{F60559F7-F223-435B-ACB8-D42D9FFD6A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7929" y="4495800"/>
            <a:ext cx="1841500" cy="1233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22939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923756DB-0A3B-8548-BA85-E532F8A80389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981200" y="1828800"/>
            <a:ext cx="5638800" cy="3810000"/>
          </a:xfrm>
        </p:spPr>
        <p:txBody>
          <a:bodyPr/>
          <a:lstStyle/>
          <a:p>
            <a:r>
              <a:rPr lang="es-AR" sz="2400" dirty="0" err="1">
                <a:sym typeface="Wingdings" panose="05000000000000000000" pitchFamily="2" charset="2"/>
              </a:rPr>
              <a:t>Storytelling</a:t>
            </a:r>
            <a:r>
              <a:rPr lang="es-AR" sz="2400" dirty="0">
                <a:sym typeface="Wingdings" panose="05000000000000000000" pitchFamily="2" charset="2"/>
              </a:rPr>
              <a:t>  Análisis Descriptivos</a:t>
            </a:r>
          </a:p>
          <a:p>
            <a:endParaRPr lang="es-AR" sz="2400" dirty="0">
              <a:sym typeface="Wingdings" panose="05000000000000000000" pitchFamily="2" charset="2"/>
            </a:endParaRPr>
          </a:p>
          <a:p>
            <a:r>
              <a:rPr lang="es-AR" sz="2400" dirty="0">
                <a:sym typeface="Wingdings" panose="05000000000000000000" pitchFamily="2" charset="2"/>
              </a:rPr>
              <a:t>Estadística + Programación</a:t>
            </a:r>
          </a:p>
          <a:p>
            <a:endParaRPr lang="es-AR" sz="2400" dirty="0">
              <a:sym typeface="Wingdings" panose="05000000000000000000" pitchFamily="2" charset="2"/>
            </a:endParaRPr>
          </a:p>
          <a:p>
            <a:r>
              <a:rPr lang="es-AR" sz="2400" dirty="0">
                <a:sym typeface="Wingdings" panose="05000000000000000000" pitchFamily="2" charset="2"/>
              </a:rPr>
              <a:t>Data </a:t>
            </a:r>
            <a:r>
              <a:rPr lang="es-AR" sz="2400" dirty="0" err="1">
                <a:sym typeface="Wingdings" panose="05000000000000000000" pitchFamily="2" charset="2"/>
              </a:rPr>
              <a:t>Munging</a:t>
            </a:r>
            <a:r>
              <a:rPr lang="es-AR" sz="2400" dirty="0">
                <a:sym typeface="Wingdings" panose="05000000000000000000" pitchFamily="2" charset="2"/>
              </a:rPr>
              <a:t> / Data </a:t>
            </a:r>
            <a:r>
              <a:rPr lang="es-AR" sz="2400" dirty="0" err="1">
                <a:sym typeface="Wingdings" panose="05000000000000000000" pitchFamily="2" charset="2"/>
              </a:rPr>
              <a:t>Wrangling</a:t>
            </a:r>
            <a:r>
              <a:rPr lang="es-AR" sz="2400" dirty="0">
                <a:sym typeface="Wingdings" panose="05000000000000000000" pitchFamily="2" charset="2"/>
              </a:rPr>
              <a:t> (</a:t>
            </a:r>
            <a:r>
              <a:rPr lang="es-AR" sz="2400" dirty="0" err="1">
                <a:sym typeface="Wingdings" panose="05000000000000000000" pitchFamily="2" charset="2"/>
              </a:rPr>
              <a:t>pre-procesamiento</a:t>
            </a:r>
            <a:r>
              <a:rPr lang="es-AR" sz="2400" dirty="0">
                <a:sym typeface="Wingdings" panose="05000000000000000000" pitchFamily="2" charset="2"/>
              </a:rPr>
              <a:t> de Datos)</a:t>
            </a:r>
          </a:p>
          <a:p>
            <a:endParaRPr lang="es-AR" sz="2400" dirty="0">
              <a:sym typeface="Wingdings" panose="05000000000000000000" pitchFamily="2" charset="2"/>
            </a:endParaRPr>
          </a:p>
          <a:p>
            <a:r>
              <a:rPr lang="es-AR" sz="2400" dirty="0">
                <a:sym typeface="Wingdings" panose="05000000000000000000" pitchFamily="2" charset="2"/>
              </a:rPr>
              <a:t>Artificial </a:t>
            </a:r>
            <a:r>
              <a:rPr lang="es-AR" sz="2400" dirty="0" err="1">
                <a:sym typeface="Wingdings" panose="05000000000000000000" pitchFamily="2" charset="2"/>
              </a:rPr>
              <a:t>Intelligence</a:t>
            </a:r>
            <a:r>
              <a:rPr lang="es-AR" sz="2400" dirty="0">
                <a:sym typeface="Wingdings" panose="05000000000000000000" pitchFamily="2" charset="2"/>
              </a:rPr>
              <a:t> (Inteligencia Artificial)</a:t>
            </a:r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E3680123-73F4-E847-9F9B-8A182F3468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762000"/>
            <a:ext cx="5715000" cy="1004888"/>
          </a:xfrm>
        </p:spPr>
        <p:txBody>
          <a:bodyPr/>
          <a:lstStyle/>
          <a:p>
            <a:r>
              <a:rPr lang="es-MX" sz="3000" dirty="0"/>
              <a:t>¿Qué hace un Data </a:t>
            </a:r>
            <a:r>
              <a:rPr lang="es-MX" sz="3000" dirty="0" err="1"/>
              <a:t>Scientist</a:t>
            </a:r>
            <a:r>
              <a:rPr lang="es-MX" sz="3000" dirty="0"/>
              <a:t>?</a:t>
            </a:r>
            <a:endParaRPr lang="es-AR" sz="3000" dirty="0"/>
          </a:p>
        </p:txBody>
      </p:sp>
      <p:pic>
        <p:nvPicPr>
          <p:cNvPr id="3074" name="Picture 2" descr="Resultado de imagen para data science">
            <a:extLst>
              <a:ext uri="{FF2B5EF4-FFF2-40B4-BE49-F238E27FC236}">
                <a16:creationId xmlns:a16="http://schemas.microsoft.com/office/drawing/2014/main" id="{6F700ABA-AE6B-441E-A0E7-0F6781846B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1981200"/>
            <a:ext cx="3963305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81581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923756DB-0A3B-8548-BA85-E532F8A80389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981200" y="1828800"/>
            <a:ext cx="5638800" cy="4495800"/>
          </a:xfrm>
        </p:spPr>
        <p:txBody>
          <a:bodyPr/>
          <a:lstStyle/>
          <a:p>
            <a:r>
              <a:rPr lang="es-AR" dirty="0"/>
              <a:t>IDES: </a:t>
            </a:r>
            <a:r>
              <a:rPr lang="es-AR" dirty="0" err="1"/>
              <a:t>Rstudio</a:t>
            </a:r>
            <a:r>
              <a:rPr lang="es-AR" dirty="0"/>
              <a:t>, Visual Studio </a:t>
            </a:r>
            <a:r>
              <a:rPr lang="es-AR" dirty="0" err="1"/>
              <a:t>Code</a:t>
            </a:r>
            <a:r>
              <a:rPr lang="es-AR" dirty="0"/>
              <a:t>, </a:t>
            </a:r>
            <a:r>
              <a:rPr lang="es-AR" dirty="0" err="1"/>
              <a:t>Jupyter</a:t>
            </a:r>
            <a:r>
              <a:rPr lang="es-AR" dirty="0"/>
              <a:t> Notebook</a:t>
            </a:r>
          </a:p>
          <a:p>
            <a:endParaRPr lang="es-AR" dirty="0"/>
          </a:p>
          <a:p>
            <a:r>
              <a:rPr lang="es-AR" dirty="0"/>
              <a:t>Librerías de Análisis: pandas, </a:t>
            </a:r>
            <a:r>
              <a:rPr lang="es-AR" dirty="0" err="1"/>
              <a:t>numpy</a:t>
            </a:r>
            <a:r>
              <a:rPr lang="es-AR" dirty="0"/>
              <a:t>, </a:t>
            </a:r>
            <a:r>
              <a:rPr lang="es-AR" dirty="0" err="1"/>
              <a:t>textblob</a:t>
            </a:r>
            <a:r>
              <a:rPr lang="es-AR" dirty="0"/>
              <a:t>, </a:t>
            </a:r>
            <a:r>
              <a:rPr lang="es-AR" dirty="0" err="1"/>
              <a:t>textdistance</a:t>
            </a:r>
            <a:endParaRPr lang="es-AR" dirty="0"/>
          </a:p>
          <a:p>
            <a:endParaRPr lang="es-AR" dirty="0"/>
          </a:p>
          <a:p>
            <a:r>
              <a:rPr lang="es-AR" dirty="0"/>
              <a:t>Librerías de Visualización: </a:t>
            </a:r>
            <a:r>
              <a:rPr lang="es-AR" dirty="0" err="1"/>
              <a:t>seaborn</a:t>
            </a:r>
            <a:r>
              <a:rPr lang="es-AR" dirty="0"/>
              <a:t>, </a:t>
            </a:r>
            <a:r>
              <a:rPr lang="es-AR" dirty="0" err="1"/>
              <a:t>matplotlib</a:t>
            </a:r>
            <a:r>
              <a:rPr lang="es-AR" dirty="0"/>
              <a:t>, </a:t>
            </a:r>
            <a:r>
              <a:rPr lang="es-AR" dirty="0" err="1"/>
              <a:t>folium</a:t>
            </a:r>
            <a:endParaRPr lang="es-AR" dirty="0"/>
          </a:p>
          <a:p>
            <a:endParaRPr lang="es-AR" dirty="0"/>
          </a:p>
          <a:p>
            <a:r>
              <a:rPr lang="es-AR" dirty="0">
                <a:sym typeface="Wingdings" panose="05000000000000000000" pitchFamily="2" charset="2"/>
              </a:rPr>
              <a:t>Librerías de IA: </a:t>
            </a:r>
            <a:r>
              <a:rPr lang="es-AR" dirty="0" err="1">
                <a:sym typeface="Wingdings" panose="05000000000000000000" pitchFamily="2" charset="2"/>
              </a:rPr>
              <a:t>scikit</a:t>
            </a:r>
            <a:r>
              <a:rPr lang="es-AR" dirty="0">
                <a:sym typeface="Wingdings" panose="05000000000000000000" pitchFamily="2" charset="2"/>
              </a:rPr>
              <a:t> </a:t>
            </a:r>
            <a:r>
              <a:rPr lang="es-AR" dirty="0" err="1">
                <a:sym typeface="Wingdings" panose="05000000000000000000" pitchFamily="2" charset="2"/>
              </a:rPr>
              <a:t>learn</a:t>
            </a:r>
            <a:r>
              <a:rPr lang="es-AR" dirty="0">
                <a:sym typeface="Wingdings" panose="05000000000000000000" pitchFamily="2" charset="2"/>
              </a:rPr>
              <a:t>, </a:t>
            </a:r>
            <a:r>
              <a:rPr lang="es-AR" dirty="0" err="1">
                <a:sym typeface="Wingdings" panose="05000000000000000000" pitchFamily="2" charset="2"/>
              </a:rPr>
              <a:t>tensorflow</a:t>
            </a:r>
            <a:endParaRPr lang="es-AR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s-AR" dirty="0">
              <a:sym typeface="Wingdings" panose="05000000000000000000" pitchFamily="2" charset="2"/>
            </a:endParaRPr>
          </a:p>
          <a:p>
            <a:r>
              <a:rPr lang="es-AR" dirty="0">
                <a:sym typeface="Wingdings" panose="05000000000000000000" pitchFamily="2" charset="2"/>
              </a:rPr>
              <a:t>Anaconda (Framework)</a:t>
            </a:r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E3680123-73F4-E847-9F9B-8A182F3468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762000"/>
            <a:ext cx="5715000" cy="1004888"/>
          </a:xfrm>
        </p:spPr>
        <p:txBody>
          <a:bodyPr/>
          <a:lstStyle/>
          <a:p>
            <a:r>
              <a:rPr lang="es-MX" sz="3000" dirty="0"/>
              <a:t>Herramientas + utilizadas por un Data </a:t>
            </a:r>
            <a:r>
              <a:rPr lang="es-MX" sz="3000" dirty="0" err="1"/>
              <a:t>Scientist</a:t>
            </a:r>
            <a:endParaRPr lang="es-AR" sz="3000" dirty="0"/>
          </a:p>
        </p:txBody>
      </p:sp>
      <p:pic>
        <p:nvPicPr>
          <p:cNvPr id="10" name="Picture 2" descr="Resultado de imagen para rstudio">
            <a:extLst>
              <a:ext uri="{FF2B5EF4-FFF2-40B4-BE49-F238E27FC236}">
                <a16:creationId xmlns:a16="http://schemas.microsoft.com/office/drawing/2014/main" id="{F9D45DB9-D676-41DE-9390-E8A19838C7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1857" y="1676400"/>
            <a:ext cx="989421" cy="989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Resultado de imagen para python">
            <a:extLst>
              <a:ext uri="{FF2B5EF4-FFF2-40B4-BE49-F238E27FC236}">
                <a16:creationId xmlns:a16="http://schemas.microsoft.com/office/drawing/2014/main" id="{B5538933-DDB4-4B7E-AF7B-88124062FB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0829" y="1712650"/>
            <a:ext cx="911510" cy="911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8" descr="Resultado de imagen para anaconda framework">
            <a:extLst>
              <a:ext uri="{FF2B5EF4-FFF2-40B4-BE49-F238E27FC236}">
                <a16:creationId xmlns:a16="http://schemas.microsoft.com/office/drawing/2014/main" id="{5559A8DD-1E99-4593-8E59-4DF723628C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7000" y="4596232"/>
            <a:ext cx="1170736" cy="1170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Resultado de imagen para jupyter notebook logo">
            <a:extLst>
              <a:ext uri="{FF2B5EF4-FFF2-40B4-BE49-F238E27FC236}">
                <a16:creationId xmlns:a16="http://schemas.microsoft.com/office/drawing/2014/main" id="{740CC6E3-DD5D-4D54-9F72-C3E021FEDF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7000" y="3014888"/>
            <a:ext cx="1170736" cy="1357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Resultado de imagen para visual studio code logo">
            <a:extLst>
              <a:ext uri="{FF2B5EF4-FFF2-40B4-BE49-F238E27FC236}">
                <a16:creationId xmlns:a16="http://schemas.microsoft.com/office/drawing/2014/main" id="{AA756BF4-9CC4-451B-ADEE-96321D7551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6867" y="3190949"/>
            <a:ext cx="1004888" cy="1004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Resultado de imagen para tensorflow logo">
            <a:extLst>
              <a:ext uri="{FF2B5EF4-FFF2-40B4-BE49-F238E27FC236}">
                <a16:creationId xmlns:a16="http://schemas.microsoft.com/office/drawing/2014/main" id="{50922971-85DF-443B-8726-68994DA0DB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6867" y="4596232"/>
            <a:ext cx="1045478" cy="1118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77580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923756DB-0A3B-8548-BA85-E532F8A80389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981200" y="1828800"/>
            <a:ext cx="5638800" cy="3810000"/>
          </a:xfrm>
        </p:spPr>
        <p:txBody>
          <a:bodyPr/>
          <a:lstStyle/>
          <a:p>
            <a:r>
              <a:rPr lang="es-MX" sz="2600" dirty="0">
                <a:sym typeface="Wingdings" panose="05000000000000000000" pitchFamily="2" charset="2"/>
              </a:rPr>
              <a:t>R</a:t>
            </a:r>
            <a:r>
              <a:rPr lang="es-AR" sz="2600" dirty="0" err="1">
                <a:sym typeface="Wingdings" panose="05000000000000000000" pitchFamily="2" charset="2"/>
              </a:rPr>
              <a:t>eportes</a:t>
            </a:r>
            <a:r>
              <a:rPr lang="es-AR" sz="2600" dirty="0">
                <a:sym typeface="Wingdings" panose="05000000000000000000" pitchFamily="2" charset="2"/>
              </a:rPr>
              <a:t>, </a:t>
            </a:r>
            <a:r>
              <a:rPr lang="es-AR" sz="2600" dirty="0" err="1">
                <a:sym typeface="Wingdings" panose="05000000000000000000" pitchFamily="2" charset="2"/>
              </a:rPr>
              <a:t>Dashboards</a:t>
            </a:r>
            <a:endParaRPr lang="es-AR" sz="2600" dirty="0">
              <a:sym typeface="Wingdings" panose="05000000000000000000" pitchFamily="2" charset="2"/>
            </a:endParaRPr>
          </a:p>
          <a:p>
            <a:endParaRPr lang="es-AR" sz="2600" dirty="0">
              <a:sym typeface="Wingdings" panose="05000000000000000000" pitchFamily="2" charset="2"/>
            </a:endParaRPr>
          </a:p>
          <a:p>
            <a:r>
              <a:rPr lang="es-AR" sz="2600" dirty="0" err="1">
                <a:sym typeface="Wingdings" panose="05000000000000000000" pitchFamily="2" charset="2"/>
              </a:rPr>
              <a:t>KPIs</a:t>
            </a:r>
            <a:r>
              <a:rPr lang="es-AR" sz="2600" dirty="0">
                <a:sym typeface="Wingdings" panose="05000000000000000000" pitchFamily="2" charset="2"/>
              </a:rPr>
              <a:t>, Métricas</a:t>
            </a:r>
          </a:p>
          <a:p>
            <a:endParaRPr lang="es-AR" sz="2600" dirty="0">
              <a:sym typeface="Wingdings" panose="05000000000000000000" pitchFamily="2" charset="2"/>
            </a:endParaRPr>
          </a:p>
          <a:p>
            <a:r>
              <a:rPr lang="es-AR" sz="2600" dirty="0" err="1">
                <a:sym typeface="Wingdings" panose="05000000000000000000" pitchFamily="2" charset="2"/>
              </a:rPr>
              <a:t>Insights</a:t>
            </a:r>
            <a:r>
              <a:rPr lang="es-AR" sz="2600" dirty="0">
                <a:sym typeface="Wingdings" panose="05000000000000000000" pitchFamily="2" charset="2"/>
              </a:rPr>
              <a:t> </a:t>
            </a:r>
            <a:r>
              <a:rPr lang="es-AR" sz="2600" dirty="0" err="1">
                <a:sym typeface="Wingdings" panose="05000000000000000000" pitchFamily="2" charset="2"/>
              </a:rPr>
              <a:t>to</a:t>
            </a:r>
            <a:r>
              <a:rPr lang="es-AR" sz="2600" dirty="0">
                <a:sym typeface="Wingdings" panose="05000000000000000000" pitchFamily="2" charset="2"/>
              </a:rPr>
              <a:t> Business</a:t>
            </a:r>
          </a:p>
          <a:p>
            <a:endParaRPr lang="es-AR" sz="2600" dirty="0">
              <a:sym typeface="Wingdings" panose="05000000000000000000" pitchFamily="2" charset="2"/>
            </a:endParaRPr>
          </a:p>
          <a:p>
            <a:r>
              <a:rPr lang="es-AR" sz="2600" dirty="0">
                <a:sym typeface="Wingdings" panose="05000000000000000000" pitchFamily="2" charset="2"/>
              </a:rPr>
              <a:t>Data Analysis</a:t>
            </a:r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E3680123-73F4-E847-9F9B-8A182F3468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762000"/>
            <a:ext cx="5715000" cy="1004888"/>
          </a:xfrm>
        </p:spPr>
        <p:txBody>
          <a:bodyPr/>
          <a:lstStyle/>
          <a:p>
            <a:r>
              <a:rPr lang="es-MX" sz="3000" dirty="0"/>
              <a:t>¿Qué hace un Business </a:t>
            </a:r>
            <a:r>
              <a:rPr lang="es-MX" sz="3000" dirty="0" err="1"/>
              <a:t>Analyst</a:t>
            </a:r>
            <a:r>
              <a:rPr lang="es-MX" sz="3000" dirty="0"/>
              <a:t>?</a:t>
            </a:r>
            <a:endParaRPr lang="es-AR" sz="3000" dirty="0"/>
          </a:p>
        </p:txBody>
      </p:sp>
      <p:pic>
        <p:nvPicPr>
          <p:cNvPr id="5124" name="Picture 4" descr="Resultado de imagen para data visualization">
            <a:extLst>
              <a:ext uri="{FF2B5EF4-FFF2-40B4-BE49-F238E27FC236}">
                <a16:creationId xmlns:a16="http://schemas.microsoft.com/office/drawing/2014/main" id="{DE2BDBF8-B4C0-480C-BD99-01B1998688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2095500"/>
            <a:ext cx="4140200" cy="331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9369005"/>
      </p:ext>
    </p:extLst>
  </p:cSld>
  <p:clrMapOvr>
    <a:masterClrMapping/>
  </p:clrMapOvr>
</p:sld>
</file>

<file path=ppt/theme/theme1.xml><?xml version="1.0" encoding="utf-8"?>
<a:theme xmlns:a="http://schemas.openxmlformats.org/drawingml/2006/main" name="Carátula Inici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ítulo Charl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ontenido 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Fot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Carátula 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Cierr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339</TotalTime>
  <Words>376</Words>
  <Application>Microsoft Office PowerPoint</Application>
  <PresentationFormat>Panorámica</PresentationFormat>
  <Paragraphs>87</Paragraphs>
  <Slides>21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6</vt:i4>
      </vt:variant>
      <vt:variant>
        <vt:lpstr>Títulos de diapositiva</vt:lpstr>
      </vt:variant>
      <vt:variant>
        <vt:i4>21</vt:i4>
      </vt:variant>
    </vt:vector>
  </HeadingPairs>
  <TitlesOfParts>
    <vt:vector size="31" baseType="lpstr">
      <vt:lpstr>Arial</vt:lpstr>
      <vt:lpstr>Calibri</vt:lpstr>
      <vt:lpstr>UniSansBook</vt:lpstr>
      <vt:lpstr>UniSansRegular</vt:lpstr>
      <vt:lpstr>Carátula Inicio</vt:lpstr>
      <vt:lpstr>Título Charla</vt:lpstr>
      <vt:lpstr>Contenido 1</vt:lpstr>
      <vt:lpstr>Foto</vt:lpstr>
      <vt:lpstr>Carátula 2</vt:lpstr>
      <vt:lpstr>Cierre</vt:lpstr>
      <vt:lpstr>Joaquín Santini</vt:lpstr>
      <vt:lpstr>Presentación de PowerPoint</vt:lpstr>
      <vt:lpstr>Roles de Equipo</vt:lpstr>
      <vt:lpstr>Presentación de PowerPoint</vt:lpstr>
      <vt:lpstr>¿Qué hace un Data Engineer?</vt:lpstr>
      <vt:lpstr>Herramientas + utilizadas por un Data Engineer</vt:lpstr>
      <vt:lpstr>¿Qué hace un Data Scientist?</vt:lpstr>
      <vt:lpstr>Herramientas + utilizadas por un Data Scientist</vt:lpstr>
      <vt:lpstr>¿Qué hace un Business Analyst?</vt:lpstr>
      <vt:lpstr>Herramientas + utilizadas por un Business Analyst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¡Muchas Gracias!  https://github.com/eandreani/code4ndreani                Contacto: jsantini@andreani.com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C4-Base-PPTSpeakers-INT</dc:title>
  <dc:creator>Santini Joaquin</dc:creator>
  <cp:lastModifiedBy>Santini Joaquin</cp:lastModifiedBy>
  <cp:revision>32</cp:revision>
  <dcterms:created xsi:type="dcterms:W3CDTF">2019-11-05T00:49:39Z</dcterms:created>
  <dcterms:modified xsi:type="dcterms:W3CDTF">2019-12-02T17:38:54Z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2019-11-04T00:00:00Z</vt:filetime>
  </property>
  <property fmtid="{D5CDD505-2E9C-101B-9397-08002B2CF9AE}" pid="3" name="Creator">
    <vt:lpwstr>Adobe Illustrator CC 23.1 (Macintosh)</vt:lpwstr>
  </property>
  <property fmtid="{D5CDD505-2E9C-101B-9397-08002B2CF9AE}" pid="4" name="LastSaved">
    <vt:filetime>2019-11-05T00:00:00Z</vt:filetime>
  </property>
</Properties>
</file>